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90" r:id="rId29"/>
    <p:sldId id="284" r:id="rId30"/>
    <p:sldId id="285" r:id="rId31"/>
    <p:sldId id="286" r:id="rId32"/>
    <p:sldId id="288"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706" autoAdjust="0"/>
  </p:normalViewPr>
  <p:slideViewPr>
    <p:cSldViewPr snapToGrid="0" snapToObjects="1">
      <p:cViewPr varScale="1">
        <p:scale>
          <a:sx n="62" d="100"/>
          <a:sy n="62" d="100"/>
        </p:scale>
        <p:origin x="-824" y="-104"/>
      </p:cViewPr>
      <p:guideLst>
        <p:guide orient="horz" pos="2160"/>
        <p:guide pos="2880"/>
      </p:guideLst>
    </p:cSldViewPr>
  </p:slideViewPr>
  <p:outlineViewPr>
    <p:cViewPr>
      <p:scale>
        <a:sx n="33" d="100"/>
        <a:sy n="33" d="100"/>
      </p:scale>
      <p:origin x="0" y="3792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E9AE75-B36F-C54A-81EE-E21FA375B484}" type="datetimeFigureOut">
              <a:rPr lang="en-US" smtClean="0"/>
              <a:t>4/22/14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0B7F1F-2B11-264C-A257-AF132D0B9B31}" type="slidenum">
              <a:rPr lang="en-US" smtClean="0"/>
              <a:t>‹#›</a:t>
            </a:fld>
            <a:endParaRPr lang="en-US"/>
          </a:p>
        </p:txBody>
      </p:sp>
    </p:spTree>
    <p:extLst>
      <p:ext uri="{BB962C8B-B14F-4D97-AF65-F5344CB8AC3E}">
        <p14:creationId xmlns:p14="http://schemas.microsoft.com/office/powerpoint/2010/main" val="12341331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7F1F-2B11-264C-A257-AF132D0B9B31}" type="slidenum">
              <a:rPr lang="en-US" smtClean="0"/>
              <a:t>7</a:t>
            </a:fld>
            <a:endParaRPr lang="en-US"/>
          </a:p>
        </p:txBody>
      </p:sp>
    </p:spTree>
    <p:extLst>
      <p:ext uri="{BB962C8B-B14F-4D97-AF65-F5344CB8AC3E}">
        <p14:creationId xmlns:p14="http://schemas.microsoft.com/office/powerpoint/2010/main" val="4118408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pPr>
            <a:r>
              <a:rPr lang="en-US" dirty="0" smtClean="0"/>
              <a:t>Complex network of tracts and </a:t>
            </a:r>
            <a:r>
              <a:rPr lang="ja-JP" altLang="en-US" dirty="0" smtClean="0">
                <a:latin typeface="Arial"/>
              </a:rPr>
              <a:t>“</a:t>
            </a:r>
            <a:r>
              <a:rPr lang="en-US" dirty="0" smtClean="0"/>
              <a:t>nuclei</a:t>
            </a:r>
            <a:r>
              <a:rPr lang="ja-JP" altLang="en-US" dirty="0" smtClean="0">
                <a:latin typeface="Arial"/>
              </a:rPr>
              <a:t>”</a:t>
            </a:r>
            <a:endParaRPr lang="en-US" dirty="0" smtClean="0"/>
          </a:p>
          <a:p>
            <a:pPr>
              <a:spcBef>
                <a:spcPct val="50000"/>
              </a:spcBef>
            </a:pPr>
            <a:r>
              <a:rPr lang="en-US" dirty="0" smtClean="0"/>
              <a:t>Incorporates medial portions of</a:t>
            </a:r>
          </a:p>
          <a:p>
            <a:pPr lvl="1">
              <a:spcBef>
                <a:spcPct val="50000"/>
              </a:spcBef>
            </a:pPr>
            <a:r>
              <a:rPr lang="en-US" dirty="0" smtClean="0"/>
              <a:t>The cerebral lobes,</a:t>
            </a:r>
          </a:p>
          <a:p>
            <a:pPr lvl="1">
              <a:spcBef>
                <a:spcPct val="50000"/>
              </a:spcBef>
            </a:pPr>
            <a:r>
              <a:rPr lang="en-US" dirty="0" smtClean="0"/>
              <a:t>The subcortical basal nuclei, and</a:t>
            </a:r>
          </a:p>
          <a:p>
            <a:pPr lvl="1">
              <a:spcBef>
                <a:spcPct val="50000"/>
              </a:spcBef>
            </a:pPr>
            <a:r>
              <a:rPr lang="en-US" dirty="0" smtClean="0"/>
              <a:t>The </a:t>
            </a:r>
            <a:r>
              <a:rPr lang="en-US" dirty="0" err="1" smtClean="0"/>
              <a:t>dicenephalon</a:t>
            </a:r>
            <a:endParaRPr lang="en-US" dirty="0" smtClean="0"/>
          </a:p>
          <a:p>
            <a:pPr>
              <a:spcBef>
                <a:spcPct val="50000"/>
              </a:spcBef>
            </a:pPr>
            <a:r>
              <a:rPr lang="en-US" dirty="0" smtClean="0"/>
              <a:t>Integrates higher mental functions and primitive emotions</a:t>
            </a:r>
          </a:p>
          <a:p>
            <a:pPr lvl="1">
              <a:spcBef>
                <a:spcPct val="50000"/>
              </a:spcBef>
            </a:pPr>
            <a:r>
              <a:rPr lang="en-US" dirty="0" smtClean="0"/>
              <a:t>Hippocampus</a:t>
            </a:r>
          </a:p>
          <a:p>
            <a:pPr lvl="1">
              <a:spcBef>
                <a:spcPct val="50000"/>
              </a:spcBef>
            </a:pPr>
            <a:r>
              <a:rPr lang="en-US" dirty="0" smtClean="0"/>
              <a:t>Amygdala</a:t>
            </a:r>
          </a:p>
          <a:p>
            <a:endParaRPr lang="en-US" dirty="0"/>
          </a:p>
        </p:txBody>
      </p:sp>
      <p:sp>
        <p:nvSpPr>
          <p:cNvPr id="4" name="Slide Number Placeholder 3"/>
          <p:cNvSpPr>
            <a:spLocks noGrp="1"/>
          </p:cNvSpPr>
          <p:nvPr>
            <p:ph type="sldNum" sz="quarter" idx="10"/>
          </p:nvPr>
        </p:nvSpPr>
        <p:spPr/>
        <p:txBody>
          <a:bodyPr/>
          <a:lstStyle/>
          <a:p>
            <a:fld id="{0A0B7F1F-2B11-264C-A257-AF132D0B9B31}" type="slidenum">
              <a:rPr lang="en-US" smtClean="0"/>
              <a:t>27</a:t>
            </a:fld>
            <a:endParaRPr lang="en-US"/>
          </a:p>
        </p:txBody>
      </p:sp>
    </p:spTree>
    <p:extLst>
      <p:ext uri="{BB962C8B-B14F-4D97-AF65-F5344CB8AC3E}">
        <p14:creationId xmlns:p14="http://schemas.microsoft.com/office/powerpoint/2010/main" val="4270319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E731D4-E387-3047-B326-0D9ED48855A9}" type="datetimeFigureOut">
              <a:rPr lang="en-US" smtClean="0"/>
              <a:t>4/22/14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B6267-878A-1E4B-A6DF-985697C2A60D}" type="slidenum">
              <a:rPr lang="en-US" smtClean="0"/>
              <a:t>‹#›</a:t>
            </a:fld>
            <a:endParaRPr lang="en-US"/>
          </a:p>
        </p:txBody>
      </p:sp>
    </p:spTree>
    <p:extLst>
      <p:ext uri="{BB962C8B-B14F-4D97-AF65-F5344CB8AC3E}">
        <p14:creationId xmlns:p14="http://schemas.microsoft.com/office/powerpoint/2010/main" val="1616487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E731D4-E387-3047-B326-0D9ED48855A9}" type="datetimeFigureOut">
              <a:rPr lang="en-US" smtClean="0"/>
              <a:t>4/22/14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B6267-878A-1E4B-A6DF-985697C2A60D}" type="slidenum">
              <a:rPr lang="en-US" smtClean="0"/>
              <a:t>‹#›</a:t>
            </a:fld>
            <a:endParaRPr lang="en-US"/>
          </a:p>
        </p:txBody>
      </p:sp>
    </p:spTree>
    <p:extLst>
      <p:ext uri="{BB962C8B-B14F-4D97-AF65-F5344CB8AC3E}">
        <p14:creationId xmlns:p14="http://schemas.microsoft.com/office/powerpoint/2010/main" val="2389582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E731D4-E387-3047-B326-0D9ED48855A9}" type="datetimeFigureOut">
              <a:rPr lang="en-US" smtClean="0"/>
              <a:t>4/22/14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B6267-878A-1E4B-A6DF-985697C2A60D}" type="slidenum">
              <a:rPr lang="en-US" smtClean="0"/>
              <a:t>‹#›</a:t>
            </a:fld>
            <a:endParaRPr lang="en-US"/>
          </a:p>
        </p:txBody>
      </p:sp>
    </p:spTree>
    <p:extLst>
      <p:ext uri="{BB962C8B-B14F-4D97-AF65-F5344CB8AC3E}">
        <p14:creationId xmlns:p14="http://schemas.microsoft.com/office/powerpoint/2010/main" val="2088635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E731D4-E387-3047-B326-0D9ED48855A9}" type="datetimeFigureOut">
              <a:rPr lang="en-US" smtClean="0"/>
              <a:t>4/22/14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B6267-878A-1E4B-A6DF-985697C2A60D}" type="slidenum">
              <a:rPr lang="en-US" smtClean="0"/>
              <a:t>‹#›</a:t>
            </a:fld>
            <a:endParaRPr lang="en-US"/>
          </a:p>
        </p:txBody>
      </p:sp>
    </p:spTree>
    <p:extLst>
      <p:ext uri="{BB962C8B-B14F-4D97-AF65-F5344CB8AC3E}">
        <p14:creationId xmlns:p14="http://schemas.microsoft.com/office/powerpoint/2010/main" val="3857560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E731D4-E387-3047-B326-0D9ED48855A9}" type="datetimeFigureOut">
              <a:rPr lang="en-US" smtClean="0"/>
              <a:t>4/22/14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B6267-878A-1E4B-A6DF-985697C2A60D}" type="slidenum">
              <a:rPr lang="en-US" smtClean="0"/>
              <a:t>‹#›</a:t>
            </a:fld>
            <a:endParaRPr lang="en-US"/>
          </a:p>
        </p:txBody>
      </p:sp>
    </p:spTree>
    <p:extLst>
      <p:ext uri="{BB962C8B-B14F-4D97-AF65-F5344CB8AC3E}">
        <p14:creationId xmlns:p14="http://schemas.microsoft.com/office/powerpoint/2010/main" val="1999244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E731D4-E387-3047-B326-0D9ED48855A9}" type="datetimeFigureOut">
              <a:rPr lang="en-US" smtClean="0"/>
              <a:t>4/22/14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8B6267-878A-1E4B-A6DF-985697C2A60D}" type="slidenum">
              <a:rPr lang="en-US" smtClean="0"/>
              <a:t>‹#›</a:t>
            </a:fld>
            <a:endParaRPr lang="en-US"/>
          </a:p>
        </p:txBody>
      </p:sp>
    </p:spTree>
    <p:extLst>
      <p:ext uri="{BB962C8B-B14F-4D97-AF65-F5344CB8AC3E}">
        <p14:creationId xmlns:p14="http://schemas.microsoft.com/office/powerpoint/2010/main" val="2161178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E731D4-E387-3047-B326-0D9ED48855A9}" type="datetimeFigureOut">
              <a:rPr lang="en-US" smtClean="0"/>
              <a:t>4/22/14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8B6267-878A-1E4B-A6DF-985697C2A60D}" type="slidenum">
              <a:rPr lang="en-US" smtClean="0"/>
              <a:t>‹#›</a:t>
            </a:fld>
            <a:endParaRPr lang="en-US"/>
          </a:p>
        </p:txBody>
      </p:sp>
    </p:spTree>
    <p:extLst>
      <p:ext uri="{BB962C8B-B14F-4D97-AF65-F5344CB8AC3E}">
        <p14:creationId xmlns:p14="http://schemas.microsoft.com/office/powerpoint/2010/main" val="3826021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E731D4-E387-3047-B326-0D9ED48855A9}" type="datetimeFigureOut">
              <a:rPr lang="en-US" smtClean="0"/>
              <a:t>4/22/14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8B6267-878A-1E4B-A6DF-985697C2A60D}" type="slidenum">
              <a:rPr lang="en-US" smtClean="0"/>
              <a:t>‹#›</a:t>
            </a:fld>
            <a:endParaRPr lang="en-US"/>
          </a:p>
        </p:txBody>
      </p:sp>
    </p:spTree>
    <p:extLst>
      <p:ext uri="{BB962C8B-B14F-4D97-AF65-F5344CB8AC3E}">
        <p14:creationId xmlns:p14="http://schemas.microsoft.com/office/powerpoint/2010/main" val="1236504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E731D4-E387-3047-B326-0D9ED48855A9}" type="datetimeFigureOut">
              <a:rPr lang="en-US" smtClean="0"/>
              <a:t>4/22/14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8B6267-878A-1E4B-A6DF-985697C2A60D}" type="slidenum">
              <a:rPr lang="en-US" smtClean="0"/>
              <a:t>‹#›</a:t>
            </a:fld>
            <a:endParaRPr lang="en-US"/>
          </a:p>
        </p:txBody>
      </p:sp>
    </p:spTree>
    <p:extLst>
      <p:ext uri="{BB962C8B-B14F-4D97-AF65-F5344CB8AC3E}">
        <p14:creationId xmlns:p14="http://schemas.microsoft.com/office/powerpoint/2010/main" val="2118359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31D4-E387-3047-B326-0D9ED48855A9}" type="datetimeFigureOut">
              <a:rPr lang="en-US" smtClean="0"/>
              <a:t>4/22/14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8B6267-878A-1E4B-A6DF-985697C2A60D}" type="slidenum">
              <a:rPr lang="en-US" smtClean="0"/>
              <a:t>‹#›</a:t>
            </a:fld>
            <a:endParaRPr lang="en-US"/>
          </a:p>
        </p:txBody>
      </p:sp>
    </p:spTree>
    <p:extLst>
      <p:ext uri="{BB962C8B-B14F-4D97-AF65-F5344CB8AC3E}">
        <p14:creationId xmlns:p14="http://schemas.microsoft.com/office/powerpoint/2010/main" val="1838474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31D4-E387-3047-B326-0D9ED48855A9}" type="datetimeFigureOut">
              <a:rPr lang="en-US" smtClean="0"/>
              <a:t>4/22/14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8B6267-878A-1E4B-A6DF-985697C2A60D}" type="slidenum">
              <a:rPr lang="en-US" smtClean="0"/>
              <a:t>‹#›</a:t>
            </a:fld>
            <a:endParaRPr lang="en-US"/>
          </a:p>
        </p:txBody>
      </p:sp>
    </p:spTree>
    <p:extLst>
      <p:ext uri="{BB962C8B-B14F-4D97-AF65-F5344CB8AC3E}">
        <p14:creationId xmlns:p14="http://schemas.microsoft.com/office/powerpoint/2010/main" val="8746262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E731D4-E387-3047-B326-0D9ED48855A9}" type="datetimeFigureOut">
              <a:rPr lang="en-US" smtClean="0"/>
              <a:t>4/22/14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8B6267-878A-1E4B-A6DF-985697C2A60D}" type="slidenum">
              <a:rPr lang="en-US" smtClean="0"/>
              <a:t>‹#›</a:t>
            </a:fld>
            <a:endParaRPr lang="en-US"/>
          </a:p>
        </p:txBody>
      </p:sp>
    </p:spTree>
    <p:extLst>
      <p:ext uri="{BB962C8B-B14F-4D97-AF65-F5344CB8AC3E}">
        <p14:creationId xmlns:p14="http://schemas.microsoft.com/office/powerpoint/2010/main" val="135916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Neurons &amp; Nervous Systems</a:t>
            </a:r>
            <a:br>
              <a:rPr lang="en-US" dirty="0" smtClean="0"/>
            </a:br>
            <a:endParaRPr lang="en-US" dirty="0"/>
          </a:p>
        </p:txBody>
      </p:sp>
      <p:sp>
        <p:nvSpPr>
          <p:cNvPr id="3" name="Subtitle 2"/>
          <p:cNvSpPr>
            <a:spLocks noGrp="1"/>
          </p:cNvSpPr>
          <p:nvPr>
            <p:ph type="subTitle" idx="1"/>
          </p:nvPr>
        </p:nvSpPr>
        <p:spPr/>
        <p:txBody>
          <a:bodyPr/>
          <a:lstStyle/>
          <a:p>
            <a:r>
              <a:rPr lang="en-US" dirty="0" smtClean="0"/>
              <a:t>AP Biology</a:t>
            </a:r>
            <a:endParaRPr lang="en-US" dirty="0"/>
          </a:p>
        </p:txBody>
      </p:sp>
    </p:spTree>
    <p:extLst>
      <p:ext uri="{BB962C8B-B14F-4D97-AF65-F5344CB8AC3E}">
        <p14:creationId xmlns:p14="http://schemas.microsoft.com/office/powerpoint/2010/main" val="273218183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Resting Potential</a:t>
            </a:r>
            <a:endParaRPr lang="en-US" dirty="0"/>
          </a:p>
        </p:txBody>
      </p:sp>
      <p:sp>
        <p:nvSpPr>
          <p:cNvPr id="3" name="Content Placeholder 2"/>
          <p:cNvSpPr>
            <a:spLocks noGrp="1"/>
          </p:cNvSpPr>
          <p:nvPr>
            <p:ph idx="1"/>
          </p:nvPr>
        </p:nvSpPr>
        <p:spPr/>
        <p:txBody>
          <a:bodyPr/>
          <a:lstStyle/>
          <a:p>
            <a:pPr lvl="1"/>
            <a:r>
              <a:rPr lang="en-US" dirty="0" smtClean="0"/>
              <a:t>The membrane potential (voltage) when the axon is not conducting an impulse</a:t>
            </a:r>
          </a:p>
          <a:p>
            <a:pPr lvl="2"/>
            <a:r>
              <a:rPr lang="en-US" dirty="0" smtClean="0"/>
              <a:t>The inside of a neuron is more negative than the outside -65 mV</a:t>
            </a:r>
          </a:p>
          <a:p>
            <a:pPr lvl="2"/>
            <a:r>
              <a:rPr lang="en-US" dirty="0" smtClean="0"/>
              <a:t>Due in part to the action of the sodium-potassium pump</a:t>
            </a:r>
          </a:p>
          <a:p>
            <a:endParaRPr lang="en-US" dirty="0"/>
          </a:p>
        </p:txBody>
      </p:sp>
    </p:spTree>
    <p:extLst>
      <p:ext uri="{BB962C8B-B14F-4D97-AF65-F5344CB8AC3E}">
        <p14:creationId xmlns:p14="http://schemas.microsoft.com/office/powerpoint/2010/main" val="311702246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Potential</a:t>
            </a:r>
            <a:endParaRPr lang="en-US" dirty="0"/>
          </a:p>
        </p:txBody>
      </p:sp>
      <p:sp>
        <p:nvSpPr>
          <p:cNvPr id="3" name="Content Placeholder 2"/>
          <p:cNvSpPr>
            <a:spLocks noGrp="1"/>
          </p:cNvSpPr>
          <p:nvPr>
            <p:ph idx="1"/>
          </p:nvPr>
        </p:nvSpPr>
        <p:spPr/>
        <p:txBody>
          <a:bodyPr/>
          <a:lstStyle/>
          <a:p>
            <a:r>
              <a:rPr lang="en-US" dirty="0" smtClean="0"/>
              <a:t>An action potential is generated only after a stimulus larger than the threshold</a:t>
            </a:r>
          </a:p>
          <a:p>
            <a:r>
              <a:rPr lang="en-US" dirty="0" smtClean="0"/>
              <a:t>Gated channel proteins</a:t>
            </a:r>
          </a:p>
          <a:p>
            <a:pPr lvl="1"/>
            <a:r>
              <a:rPr lang="en-US" dirty="0" smtClean="0"/>
              <a:t>Suddenly allows sodium to pass through the membrane</a:t>
            </a:r>
          </a:p>
          <a:p>
            <a:pPr lvl="1"/>
            <a:r>
              <a:rPr lang="en-US" dirty="0" smtClean="0"/>
              <a:t>Another allows potassium to pass through other direction</a:t>
            </a:r>
          </a:p>
          <a:p>
            <a:endParaRPr lang="en-US" dirty="0"/>
          </a:p>
        </p:txBody>
      </p:sp>
    </p:spTree>
    <p:extLst>
      <p:ext uri="{BB962C8B-B14F-4D97-AF65-F5344CB8AC3E}">
        <p14:creationId xmlns:p14="http://schemas.microsoft.com/office/powerpoint/2010/main" val="40028316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Propagation of Action Potentials</a:t>
            </a:r>
            <a:endParaRPr lang="en-US" dirty="0"/>
          </a:p>
        </p:txBody>
      </p:sp>
      <p:sp>
        <p:nvSpPr>
          <p:cNvPr id="3" name="Content Placeholder 2"/>
          <p:cNvSpPr>
            <a:spLocks noGrp="1"/>
          </p:cNvSpPr>
          <p:nvPr>
            <p:ph idx="1"/>
          </p:nvPr>
        </p:nvSpPr>
        <p:spPr/>
        <p:txBody>
          <a:bodyPr/>
          <a:lstStyle/>
          <a:p>
            <a:r>
              <a:rPr lang="en-US" dirty="0" smtClean="0"/>
              <a:t>In </a:t>
            </a:r>
            <a:r>
              <a:rPr lang="en-US" dirty="0" err="1" smtClean="0"/>
              <a:t>myelinated</a:t>
            </a:r>
            <a:r>
              <a:rPr lang="en-US" dirty="0" smtClean="0"/>
              <a:t> fibers, an action potential at one node causes an action potential at the next node</a:t>
            </a:r>
          </a:p>
          <a:p>
            <a:pPr lvl="1"/>
            <a:r>
              <a:rPr lang="en-US" dirty="0" err="1" smtClean="0"/>
              <a:t>Saltatory</a:t>
            </a:r>
            <a:r>
              <a:rPr lang="en-US" dirty="0" smtClean="0"/>
              <a:t> (jumping) Conduction</a:t>
            </a:r>
          </a:p>
          <a:p>
            <a:r>
              <a:rPr lang="en-US" dirty="0" smtClean="0"/>
              <a:t>Conduction of a nerve impulse is an all-or-nothing event</a:t>
            </a:r>
          </a:p>
          <a:p>
            <a:pPr lvl="1"/>
            <a:r>
              <a:rPr lang="en-US" dirty="0" smtClean="0"/>
              <a:t>Intensity of signal is determined by how many impulses are generated within a given time span</a:t>
            </a:r>
          </a:p>
          <a:p>
            <a:endParaRPr lang="en-US" dirty="0"/>
          </a:p>
        </p:txBody>
      </p:sp>
    </p:spTree>
    <p:extLst>
      <p:ext uri="{BB962C8B-B14F-4D97-AF65-F5344CB8AC3E}">
        <p14:creationId xmlns:p14="http://schemas.microsoft.com/office/powerpoint/2010/main" val="283507415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Transmission Across a Synapse</a:t>
            </a:r>
            <a:endParaRPr lang="en-US" dirty="0"/>
          </a:p>
        </p:txBody>
      </p:sp>
      <p:sp>
        <p:nvSpPr>
          <p:cNvPr id="3" name="Content Placeholder 2"/>
          <p:cNvSpPr>
            <a:spLocks noGrp="1"/>
          </p:cNvSpPr>
          <p:nvPr>
            <p:ph idx="1"/>
          </p:nvPr>
        </p:nvSpPr>
        <p:spPr/>
        <p:txBody>
          <a:bodyPr>
            <a:normAutofit fontScale="92500" lnSpcReduction="20000"/>
          </a:bodyPr>
          <a:lstStyle/>
          <a:p>
            <a:pPr>
              <a:spcBef>
                <a:spcPct val="60000"/>
              </a:spcBef>
            </a:pPr>
            <a:r>
              <a:rPr lang="en-US" dirty="0" smtClean="0"/>
              <a:t>A synapse is a region where neurons nearly touch</a:t>
            </a:r>
          </a:p>
          <a:p>
            <a:pPr>
              <a:spcBef>
                <a:spcPct val="60000"/>
              </a:spcBef>
            </a:pPr>
            <a:r>
              <a:rPr lang="en-US" dirty="0" smtClean="0"/>
              <a:t>Small gap between neurons is the synaptic cleft</a:t>
            </a:r>
          </a:p>
          <a:p>
            <a:pPr>
              <a:spcBef>
                <a:spcPct val="60000"/>
              </a:spcBef>
            </a:pPr>
            <a:r>
              <a:rPr lang="en-US" dirty="0" smtClean="0"/>
              <a:t>Transmission across a synapse is carried out by neurotransmitters</a:t>
            </a:r>
          </a:p>
          <a:p>
            <a:pPr lvl="1">
              <a:spcBef>
                <a:spcPct val="60000"/>
              </a:spcBef>
            </a:pPr>
            <a:r>
              <a:rPr lang="en-US" dirty="0" smtClean="0"/>
              <a:t>Sudden rise in calcium at end of one neuron</a:t>
            </a:r>
          </a:p>
          <a:p>
            <a:pPr lvl="1">
              <a:spcBef>
                <a:spcPct val="60000"/>
              </a:spcBef>
            </a:pPr>
            <a:r>
              <a:rPr lang="en-US" dirty="0" smtClean="0"/>
              <a:t>Stimulates synaptic vesicles to merge with the presynaptic membrane</a:t>
            </a:r>
          </a:p>
          <a:p>
            <a:pPr lvl="1">
              <a:spcBef>
                <a:spcPct val="60000"/>
              </a:spcBef>
            </a:pPr>
            <a:r>
              <a:rPr lang="en-US" dirty="0" smtClean="0"/>
              <a:t>Neurotransmitter molecules are released into the synaptic cleft</a:t>
            </a:r>
          </a:p>
          <a:p>
            <a:endParaRPr lang="en-US" dirty="0"/>
          </a:p>
        </p:txBody>
      </p:sp>
    </p:spTree>
    <p:extLst>
      <p:ext uri="{BB962C8B-B14F-4D97-AF65-F5344CB8AC3E}">
        <p14:creationId xmlns:p14="http://schemas.microsoft.com/office/powerpoint/2010/main" val="358676642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5636"/>
            <a:ext cx="8229600" cy="1833274"/>
          </a:xfrm>
        </p:spPr>
        <p:txBody>
          <a:bodyPr>
            <a:normAutofit/>
          </a:bodyPr>
          <a:lstStyle/>
          <a:p>
            <a:r>
              <a:rPr lang="en-US" sz="3600" dirty="0" smtClean="0"/>
              <a:t>Synapse Structure and Function</a:t>
            </a:r>
            <a:endParaRPr lang="en-US" sz="3600" dirty="0"/>
          </a:p>
        </p:txBody>
      </p:sp>
      <p:sp>
        <p:nvSpPr>
          <p:cNvPr id="5" name="Content Placeholder 4"/>
          <p:cNvSpPr>
            <a:spLocks noGrp="1"/>
          </p:cNvSpPr>
          <p:nvPr>
            <p:ph idx="1"/>
          </p:nvPr>
        </p:nvSpPr>
        <p:spPr/>
        <p:txBody>
          <a:bodyPr/>
          <a:lstStyle/>
          <a:p>
            <a:endParaRPr lang="en-US" dirty="0"/>
          </a:p>
        </p:txBody>
      </p:sp>
      <p:pic>
        <p:nvPicPr>
          <p:cNvPr id="6" name="Picture 5" descr="39_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8944" y="1085273"/>
            <a:ext cx="3791410" cy="5772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8542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Synaptic Integration</a:t>
            </a:r>
            <a:endParaRPr lang="en-US" dirty="0"/>
          </a:p>
        </p:txBody>
      </p:sp>
      <p:sp>
        <p:nvSpPr>
          <p:cNvPr id="3" name="Content Placeholder 2"/>
          <p:cNvSpPr>
            <a:spLocks noGrp="1"/>
          </p:cNvSpPr>
          <p:nvPr>
            <p:ph idx="1"/>
          </p:nvPr>
        </p:nvSpPr>
        <p:spPr/>
        <p:txBody>
          <a:bodyPr/>
          <a:lstStyle/>
          <a:p>
            <a:r>
              <a:rPr lang="en-US" dirty="0" smtClean="0"/>
              <a:t>A single neuron is on the receiving end of</a:t>
            </a:r>
          </a:p>
          <a:p>
            <a:pPr lvl="1"/>
            <a:r>
              <a:rPr lang="en-US" dirty="0" smtClean="0"/>
              <a:t>Many excitatory signals, and</a:t>
            </a:r>
          </a:p>
          <a:p>
            <a:pPr lvl="1"/>
            <a:r>
              <a:rPr lang="en-US" dirty="0" smtClean="0"/>
              <a:t>Many inhibitory signals</a:t>
            </a:r>
          </a:p>
          <a:p>
            <a:r>
              <a:rPr lang="en-US" dirty="0" smtClean="0"/>
              <a:t>Integration</a:t>
            </a:r>
          </a:p>
          <a:p>
            <a:r>
              <a:rPr lang="en-US" dirty="0" smtClean="0"/>
              <a:t>The summing of signals from</a:t>
            </a:r>
          </a:p>
          <a:p>
            <a:pPr lvl="1"/>
            <a:r>
              <a:rPr lang="en-US" dirty="0" smtClean="0"/>
              <a:t>Excitatory signals, and</a:t>
            </a:r>
          </a:p>
          <a:p>
            <a:pPr lvl="1"/>
            <a:r>
              <a:rPr lang="en-US" dirty="0" smtClean="0"/>
              <a:t>Inhibitory signals </a:t>
            </a:r>
            <a:endParaRPr lang="en-US" dirty="0"/>
          </a:p>
        </p:txBody>
      </p:sp>
    </p:spTree>
    <p:extLst>
      <p:ext uri="{BB962C8B-B14F-4D97-AF65-F5344CB8AC3E}">
        <p14:creationId xmlns:p14="http://schemas.microsoft.com/office/powerpoint/2010/main" val="192249061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0909"/>
            <a:ext cx="8229600" cy="1039091"/>
          </a:xfrm>
        </p:spPr>
        <p:txBody>
          <a:bodyPr/>
          <a:lstStyle/>
          <a:p>
            <a:r>
              <a:rPr lang="en-US" dirty="0" smtClean="0"/>
              <a:t>Synapse Integration</a:t>
            </a:r>
            <a:endParaRPr lang="en-US" dirty="0"/>
          </a:p>
        </p:txBody>
      </p:sp>
      <p:sp>
        <p:nvSpPr>
          <p:cNvPr id="3" name="Content Placeholder 2"/>
          <p:cNvSpPr>
            <a:spLocks noGrp="1"/>
          </p:cNvSpPr>
          <p:nvPr>
            <p:ph idx="1"/>
          </p:nvPr>
        </p:nvSpPr>
        <p:spPr/>
        <p:txBody>
          <a:bodyPr/>
          <a:lstStyle/>
          <a:p>
            <a:endParaRPr lang="en-US"/>
          </a:p>
        </p:txBody>
      </p:sp>
      <p:pic>
        <p:nvPicPr>
          <p:cNvPr id="5" name="Picture 4" descr="39_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410" y="808182"/>
            <a:ext cx="3513136" cy="566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84644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CNS: Brain and Spinal Cord</a:t>
            </a:r>
            <a:endParaRPr lang="en-US" dirty="0"/>
          </a:p>
        </p:txBody>
      </p:sp>
      <p:sp>
        <p:nvSpPr>
          <p:cNvPr id="3" name="Content Placeholder 2"/>
          <p:cNvSpPr>
            <a:spLocks noGrp="1"/>
          </p:cNvSpPr>
          <p:nvPr>
            <p:ph idx="1"/>
          </p:nvPr>
        </p:nvSpPr>
        <p:spPr/>
        <p:txBody>
          <a:bodyPr/>
          <a:lstStyle/>
          <a:p>
            <a:r>
              <a:rPr lang="en-US" dirty="0" smtClean="0"/>
              <a:t>Spinal cord and brain are wrapped in three protective membranes, meninges</a:t>
            </a:r>
          </a:p>
          <a:p>
            <a:pPr lvl="1"/>
            <a:r>
              <a:rPr lang="en-US" dirty="0" smtClean="0"/>
              <a:t>Spaces between meninges are filled with cerebrospinal fluid</a:t>
            </a:r>
          </a:p>
          <a:p>
            <a:pPr lvl="1"/>
            <a:r>
              <a:rPr lang="en-US" dirty="0" smtClean="0"/>
              <a:t>Fluid is continuous with that of central canal of spinal cord and the ventricles of the brain</a:t>
            </a:r>
            <a:endParaRPr lang="en-US" dirty="0"/>
          </a:p>
        </p:txBody>
      </p:sp>
    </p:spTree>
    <p:extLst>
      <p:ext uri="{BB962C8B-B14F-4D97-AF65-F5344CB8AC3E}">
        <p14:creationId xmlns:p14="http://schemas.microsoft.com/office/powerpoint/2010/main" val="127699861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Spinal Cord</a:t>
            </a:r>
            <a:endParaRPr lang="en-US" dirty="0"/>
          </a:p>
        </p:txBody>
      </p:sp>
      <p:sp>
        <p:nvSpPr>
          <p:cNvPr id="3" name="Content Placeholder 2"/>
          <p:cNvSpPr>
            <a:spLocks noGrp="1"/>
          </p:cNvSpPr>
          <p:nvPr>
            <p:ph idx="1"/>
          </p:nvPr>
        </p:nvSpPr>
        <p:spPr/>
        <p:txBody>
          <a:bodyPr>
            <a:normAutofit fontScale="85000" lnSpcReduction="20000"/>
          </a:bodyPr>
          <a:lstStyle/>
          <a:p>
            <a:pPr>
              <a:spcBef>
                <a:spcPct val="55000"/>
              </a:spcBef>
            </a:pPr>
            <a:r>
              <a:rPr lang="en-US" dirty="0" smtClean="0"/>
              <a:t>The spinal cord has two main functions</a:t>
            </a:r>
          </a:p>
          <a:p>
            <a:pPr lvl="1">
              <a:spcBef>
                <a:spcPct val="55000"/>
              </a:spcBef>
            </a:pPr>
            <a:r>
              <a:rPr lang="en-US" dirty="0" smtClean="0"/>
              <a:t>Center for many reflex actions</a:t>
            </a:r>
          </a:p>
          <a:p>
            <a:pPr lvl="1">
              <a:spcBef>
                <a:spcPct val="55000"/>
              </a:spcBef>
            </a:pPr>
            <a:r>
              <a:rPr lang="en-US" dirty="0" smtClean="0"/>
              <a:t>Means of communication between the brain and spinal nerves</a:t>
            </a:r>
          </a:p>
          <a:p>
            <a:pPr>
              <a:spcBef>
                <a:spcPct val="55000"/>
              </a:spcBef>
            </a:pPr>
            <a:r>
              <a:rPr lang="en-US" dirty="0" smtClean="0"/>
              <a:t>The spinal cord is composed of gray matter and white matter</a:t>
            </a:r>
          </a:p>
          <a:p>
            <a:pPr lvl="1">
              <a:spcBef>
                <a:spcPct val="55000"/>
              </a:spcBef>
            </a:pPr>
            <a:r>
              <a:rPr lang="en-US" dirty="0" smtClean="0"/>
              <a:t>Cell bodies and short </a:t>
            </a:r>
            <a:r>
              <a:rPr lang="en-US" dirty="0" err="1" smtClean="0"/>
              <a:t>unmyelinated</a:t>
            </a:r>
            <a:r>
              <a:rPr lang="en-US" dirty="0" smtClean="0"/>
              <a:t> fibers give the gray matter its color</a:t>
            </a:r>
          </a:p>
          <a:p>
            <a:pPr lvl="1">
              <a:spcBef>
                <a:spcPct val="55000"/>
              </a:spcBef>
            </a:pPr>
            <a:r>
              <a:rPr lang="en-US" dirty="0" err="1" smtClean="0"/>
              <a:t>Myelinated</a:t>
            </a:r>
            <a:r>
              <a:rPr lang="en-US" dirty="0" smtClean="0"/>
              <a:t> long fibers of interneurons running in tracts give white matter its color</a:t>
            </a:r>
          </a:p>
          <a:p>
            <a:endParaRPr lang="en-US" dirty="0"/>
          </a:p>
        </p:txBody>
      </p:sp>
    </p:spTree>
    <p:extLst>
      <p:ext uri="{BB962C8B-B14F-4D97-AF65-F5344CB8AC3E}">
        <p14:creationId xmlns:p14="http://schemas.microsoft.com/office/powerpoint/2010/main" val="294392656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Brain</a:t>
            </a:r>
            <a:endParaRPr lang="en-US" dirty="0"/>
          </a:p>
        </p:txBody>
      </p:sp>
      <p:sp>
        <p:nvSpPr>
          <p:cNvPr id="3" name="Content Placeholder 2"/>
          <p:cNvSpPr>
            <a:spLocks noGrp="1"/>
          </p:cNvSpPr>
          <p:nvPr>
            <p:ph idx="1"/>
          </p:nvPr>
        </p:nvSpPr>
        <p:spPr/>
        <p:txBody>
          <a:bodyPr/>
          <a:lstStyle/>
          <a:p>
            <a:r>
              <a:rPr lang="en-US" dirty="0" smtClean="0"/>
              <a:t>Cerebrum is the largest portion of the brain in humans</a:t>
            </a:r>
          </a:p>
          <a:p>
            <a:pPr lvl="1"/>
            <a:r>
              <a:rPr lang="en-US" dirty="0" smtClean="0"/>
              <a:t>Communicates with, and coordinates the activities of, the other parts of the brain</a:t>
            </a:r>
          </a:p>
          <a:p>
            <a:pPr lvl="1"/>
            <a:r>
              <a:rPr lang="en-US" dirty="0" smtClean="0"/>
              <a:t>Longitudinal fissure divides into left and right cerebral hemispheres</a:t>
            </a:r>
            <a:endParaRPr lang="en-US" dirty="0"/>
          </a:p>
        </p:txBody>
      </p:sp>
    </p:spTree>
    <p:extLst>
      <p:ext uri="{BB962C8B-B14F-4D97-AF65-F5344CB8AC3E}">
        <p14:creationId xmlns:p14="http://schemas.microsoft.com/office/powerpoint/2010/main" val="310863772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grpSp>
        <p:nvGrpSpPr>
          <p:cNvPr id="4" name="Group 10"/>
          <p:cNvGrpSpPr>
            <a:grpSpLocks/>
          </p:cNvGrpSpPr>
          <p:nvPr/>
        </p:nvGrpSpPr>
        <p:grpSpPr bwMode="auto">
          <a:xfrm>
            <a:off x="1735138" y="401638"/>
            <a:ext cx="5630862" cy="6456362"/>
            <a:chOff x="1093" y="253"/>
            <a:chExt cx="3547" cy="4067"/>
          </a:xfrm>
        </p:grpSpPr>
        <p:pic>
          <p:nvPicPr>
            <p:cNvPr id="5" name="Picture 6" descr="39_01abc"/>
            <p:cNvPicPr>
              <a:picLocks noChangeAspect="1" noChangeArrowheads="1"/>
            </p:cNvPicPr>
            <p:nvPr/>
          </p:nvPicPr>
          <p:blipFill>
            <a:blip r:embed="rId2">
              <a:extLst>
                <a:ext uri="{28A0092B-C50C-407E-A947-70E740481C1C}">
                  <a14:useLocalDpi xmlns:a14="http://schemas.microsoft.com/office/drawing/2010/main" val="0"/>
                </a:ext>
              </a:extLst>
            </a:blip>
            <a:srcRect t="-1105"/>
            <a:stretch>
              <a:fillRect/>
            </a:stretch>
          </p:blipFill>
          <p:spPr bwMode="auto">
            <a:xfrm>
              <a:off x="1093" y="253"/>
              <a:ext cx="3288" cy="20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39_01def"/>
            <p:cNvPicPr>
              <a:picLocks noChangeAspect="1" noChangeArrowheads="1"/>
            </p:cNvPicPr>
            <p:nvPr/>
          </p:nvPicPr>
          <p:blipFill>
            <a:blip r:embed="rId3">
              <a:extLst>
                <a:ext uri="{28A0092B-C50C-407E-A947-70E740481C1C}">
                  <a14:useLocalDpi xmlns:a14="http://schemas.microsoft.com/office/drawing/2010/main" val="0"/>
                </a:ext>
              </a:extLst>
            </a:blip>
            <a:srcRect t="3909"/>
            <a:stretch>
              <a:fillRect/>
            </a:stretch>
          </p:blipFill>
          <p:spPr bwMode="auto">
            <a:xfrm>
              <a:off x="1122" y="2368"/>
              <a:ext cx="3518" cy="195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52799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69818"/>
          </a:xfrm>
        </p:spPr>
        <p:txBody>
          <a:bodyPr/>
          <a:lstStyle/>
          <a:p>
            <a:r>
              <a:rPr lang="en-US" dirty="0" smtClean="0"/>
              <a:t>The Human Brain</a:t>
            </a:r>
            <a:endParaRPr lang="en-US" dirty="0"/>
          </a:p>
        </p:txBody>
      </p:sp>
      <p:sp>
        <p:nvSpPr>
          <p:cNvPr id="3" name="Content Placeholder 2"/>
          <p:cNvSpPr>
            <a:spLocks noGrp="1"/>
          </p:cNvSpPr>
          <p:nvPr>
            <p:ph idx="1"/>
          </p:nvPr>
        </p:nvSpPr>
        <p:spPr/>
        <p:txBody>
          <a:bodyPr/>
          <a:lstStyle/>
          <a:p>
            <a:endParaRPr lang="en-US"/>
          </a:p>
        </p:txBody>
      </p:sp>
      <p:pic>
        <p:nvPicPr>
          <p:cNvPr id="4" name="Picture 3" descr="39_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55" y="969818"/>
            <a:ext cx="8520545" cy="5881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40665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Cerebral Cortex</a:t>
            </a:r>
            <a:endParaRPr lang="en-US" dirty="0"/>
          </a:p>
        </p:txBody>
      </p:sp>
      <p:sp>
        <p:nvSpPr>
          <p:cNvPr id="3" name="Content Placeholder 2"/>
          <p:cNvSpPr>
            <a:spLocks noGrp="1"/>
          </p:cNvSpPr>
          <p:nvPr>
            <p:ph idx="1"/>
          </p:nvPr>
        </p:nvSpPr>
        <p:spPr/>
        <p:txBody>
          <a:bodyPr>
            <a:normAutofit lnSpcReduction="10000"/>
          </a:bodyPr>
          <a:lstStyle/>
          <a:p>
            <a:r>
              <a:rPr lang="en-US" dirty="0" smtClean="0"/>
              <a:t>A thin but highly convoluted outer layer of gray matter</a:t>
            </a:r>
          </a:p>
          <a:p>
            <a:r>
              <a:rPr lang="en-US" dirty="0" smtClean="0"/>
              <a:t>Covers the cerebral hemispheres</a:t>
            </a:r>
          </a:p>
          <a:p>
            <a:r>
              <a:rPr lang="en-US" dirty="0" smtClean="0"/>
              <a:t>Contains motor areas and sensory areas as well as association areas</a:t>
            </a:r>
          </a:p>
          <a:p>
            <a:pPr lvl="1"/>
            <a:r>
              <a:rPr lang="en-US" dirty="0" smtClean="0"/>
              <a:t>Primary motor area is in the frontal lobe just ventral to central sulcus	</a:t>
            </a:r>
          </a:p>
          <a:p>
            <a:pPr lvl="1"/>
            <a:r>
              <a:rPr lang="en-US" dirty="0" smtClean="0"/>
              <a:t>Primary somatosensory area is just dorsal to central sulcus</a:t>
            </a:r>
            <a:endParaRPr lang="en-US" dirty="0"/>
          </a:p>
        </p:txBody>
      </p:sp>
    </p:spTree>
    <p:extLst>
      <p:ext uri="{BB962C8B-B14F-4D97-AF65-F5344CB8AC3E}">
        <p14:creationId xmlns:p14="http://schemas.microsoft.com/office/powerpoint/2010/main" val="178208170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818"/>
            <a:ext cx="8229600" cy="992909"/>
          </a:xfrm>
        </p:spPr>
        <p:txBody>
          <a:bodyPr>
            <a:normAutofit fontScale="90000"/>
          </a:bodyPr>
          <a:lstStyle/>
          <a:p>
            <a:r>
              <a:rPr lang="en-US" dirty="0" smtClean="0"/>
              <a:t>The Lobes of a Cerebral Hemisphere</a:t>
            </a:r>
            <a:endParaRPr lang="en-US" dirty="0"/>
          </a:p>
        </p:txBody>
      </p:sp>
      <p:sp>
        <p:nvSpPr>
          <p:cNvPr id="3" name="Content Placeholder 2"/>
          <p:cNvSpPr>
            <a:spLocks noGrp="1"/>
          </p:cNvSpPr>
          <p:nvPr>
            <p:ph idx="1"/>
          </p:nvPr>
        </p:nvSpPr>
        <p:spPr/>
        <p:txBody>
          <a:bodyPr/>
          <a:lstStyle/>
          <a:p>
            <a:endParaRPr lang="en-US"/>
          </a:p>
        </p:txBody>
      </p:sp>
      <p:pic>
        <p:nvPicPr>
          <p:cNvPr id="4" name="Picture 3" descr="39_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25" y="709612"/>
            <a:ext cx="8769350" cy="6148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39487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4364"/>
          </a:xfrm>
        </p:spPr>
        <p:txBody>
          <a:bodyPr/>
          <a:lstStyle/>
          <a:p>
            <a:r>
              <a:rPr lang="en-US" dirty="0" smtClean="0"/>
              <a:t>Cerebrum</a:t>
            </a:r>
            <a:endParaRPr lang="en-US" dirty="0"/>
          </a:p>
        </p:txBody>
      </p:sp>
      <p:sp>
        <p:nvSpPr>
          <p:cNvPr id="3" name="Content Placeholder 2"/>
          <p:cNvSpPr>
            <a:spLocks noGrp="1"/>
          </p:cNvSpPr>
          <p:nvPr>
            <p:ph idx="1"/>
          </p:nvPr>
        </p:nvSpPr>
        <p:spPr>
          <a:xfrm>
            <a:off x="457200" y="854364"/>
            <a:ext cx="8229600" cy="5271799"/>
          </a:xfrm>
        </p:spPr>
        <p:txBody>
          <a:bodyPr/>
          <a:lstStyle/>
          <a:p>
            <a:r>
              <a:rPr lang="en-US" dirty="0" smtClean="0"/>
              <a:t>Rest of cerebrum is composed of white matter</a:t>
            </a:r>
          </a:p>
          <a:p>
            <a:pPr lvl="1"/>
            <a:r>
              <a:rPr lang="en-US" dirty="0" smtClean="0"/>
              <a:t>Descending tracts communicate with lower brain centers</a:t>
            </a:r>
          </a:p>
          <a:p>
            <a:pPr lvl="1"/>
            <a:r>
              <a:rPr lang="en-US" dirty="0" smtClean="0"/>
              <a:t>Ascending tracts send sensory information to primary somatosensory area</a:t>
            </a:r>
          </a:p>
          <a:p>
            <a:pPr lvl="1"/>
            <a:r>
              <a:rPr lang="en-US" dirty="0" smtClean="0"/>
              <a:t>Basal nuclei</a:t>
            </a:r>
          </a:p>
          <a:p>
            <a:pPr lvl="2"/>
            <a:r>
              <a:rPr lang="en-US" dirty="0" smtClean="0"/>
              <a:t>Integrate motor commands</a:t>
            </a:r>
          </a:p>
          <a:p>
            <a:pPr lvl="2"/>
            <a:r>
              <a:rPr lang="en-US" dirty="0" smtClean="0"/>
              <a:t>Ensure that the proper muscle groups are either activated or inhibited</a:t>
            </a:r>
          </a:p>
          <a:p>
            <a:endParaRPr lang="en-US" dirty="0"/>
          </a:p>
        </p:txBody>
      </p:sp>
    </p:spTree>
    <p:extLst>
      <p:ext uri="{BB962C8B-B14F-4D97-AF65-F5344CB8AC3E}">
        <p14:creationId xmlns:p14="http://schemas.microsoft.com/office/powerpoint/2010/main" val="372920451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92727"/>
          </a:xfrm>
        </p:spPr>
        <p:txBody>
          <a:bodyPr>
            <a:normAutofit fontScale="90000"/>
          </a:bodyPr>
          <a:lstStyle/>
          <a:p>
            <a:r>
              <a:rPr lang="en-US" dirty="0" smtClean="0"/>
              <a:t>Diencephalon</a:t>
            </a:r>
            <a:endParaRPr lang="en-US" dirty="0"/>
          </a:p>
        </p:txBody>
      </p:sp>
      <p:sp>
        <p:nvSpPr>
          <p:cNvPr id="3" name="Content Placeholder 2"/>
          <p:cNvSpPr>
            <a:spLocks noGrp="1"/>
          </p:cNvSpPr>
          <p:nvPr>
            <p:ph idx="1"/>
          </p:nvPr>
        </p:nvSpPr>
        <p:spPr>
          <a:xfrm>
            <a:off x="457200" y="953654"/>
            <a:ext cx="8229600" cy="4525963"/>
          </a:xfrm>
        </p:spPr>
        <p:txBody>
          <a:bodyPr>
            <a:normAutofit fontScale="92500" lnSpcReduction="20000"/>
          </a:bodyPr>
          <a:lstStyle/>
          <a:p>
            <a:pPr>
              <a:spcBef>
                <a:spcPct val="65000"/>
              </a:spcBef>
            </a:pPr>
            <a:r>
              <a:rPr lang="en-US" dirty="0" smtClean="0"/>
              <a:t>A region encircling the third ventricle</a:t>
            </a:r>
          </a:p>
          <a:p>
            <a:pPr>
              <a:spcBef>
                <a:spcPct val="65000"/>
              </a:spcBef>
            </a:pPr>
            <a:r>
              <a:rPr lang="en-US" dirty="0" smtClean="0"/>
              <a:t>Consists of hypothalamus and thalamus </a:t>
            </a:r>
          </a:p>
          <a:p>
            <a:pPr lvl="1">
              <a:spcBef>
                <a:spcPct val="65000"/>
              </a:spcBef>
            </a:pPr>
            <a:r>
              <a:rPr lang="en-US" dirty="0" smtClean="0"/>
              <a:t>Hypothalamus forms floor of the third ventricle</a:t>
            </a:r>
          </a:p>
          <a:p>
            <a:pPr lvl="1">
              <a:spcBef>
                <a:spcPct val="65000"/>
              </a:spcBef>
            </a:pPr>
            <a:r>
              <a:rPr lang="en-US" dirty="0" smtClean="0"/>
              <a:t>Thalamus consists of two masses of gray matter located in the sides and roof of the third ventricle</a:t>
            </a:r>
          </a:p>
          <a:p>
            <a:pPr>
              <a:spcBef>
                <a:spcPct val="65000"/>
              </a:spcBef>
            </a:pPr>
            <a:r>
              <a:rPr lang="en-US" dirty="0" smtClean="0"/>
              <a:t>Pineal gland</a:t>
            </a:r>
          </a:p>
          <a:p>
            <a:pPr lvl="1">
              <a:spcBef>
                <a:spcPct val="65000"/>
              </a:spcBef>
            </a:pPr>
            <a:r>
              <a:rPr lang="en-US" dirty="0" smtClean="0"/>
              <a:t>Also located in the diencephalon</a:t>
            </a:r>
          </a:p>
          <a:p>
            <a:pPr lvl="1">
              <a:spcBef>
                <a:spcPct val="65000"/>
              </a:spcBef>
            </a:pPr>
            <a:r>
              <a:rPr lang="en-US" dirty="0" smtClean="0"/>
              <a:t>Secretes melatonin</a:t>
            </a:r>
            <a:endParaRPr lang="en-US" dirty="0"/>
          </a:p>
        </p:txBody>
      </p:sp>
    </p:spTree>
    <p:extLst>
      <p:ext uri="{BB962C8B-B14F-4D97-AF65-F5344CB8AC3E}">
        <p14:creationId xmlns:p14="http://schemas.microsoft.com/office/powerpoint/2010/main" val="267196025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Cerebellum</a:t>
            </a:r>
            <a:endParaRPr lang="en-US" dirty="0"/>
          </a:p>
        </p:txBody>
      </p:sp>
      <p:sp>
        <p:nvSpPr>
          <p:cNvPr id="3" name="Content Placeholder 2"/>
          <p:cNvSpPr>
            <a:spLocks noGrp="1"/>
          </p:cNvSpPr>
          <p:nvPr>
            <p:ph idx="1"/>
          </p:nvPr>
        </p:nvSpPr>
        <p:spPr/>
        <p:txBody>
          <a:bodyPr/>
          <a:lstStyle/>
          <a:p>
            <a:pPr>
              <a:spcBef>
                <a:spcPct val="140000"/>
              </a:spcBef>
            </a:pPr>
            <a:r>
              <a:rPr lang="en-US" dirty="0" smtClean="0"/>
              <a:t>Separated from the brain stem by the fourth ventricle</a:t>
            </a:r>
          </a:p>
          <a:p>
            <a:pPr lvl="1">
              <a:spcBef>
                <a:spcPct val="140000"/>
              </a:spcBef>
            </a:pPr>
            <a:r>
              <a:rPr lang="en-US" dirty="0" smtClean="0"/>
              <a:t>Receives sensory input from the eyes, ears, joints, and muscles</a:t>
            </a:r>
          </a:p>
          <a:p>
            <a:pPr lvl="1">
              <a:spcBef>
                <a:spcPct val="140000"/>
              </a:spcBef>
            </a:pPr>
            <a:r>
              <a:rPr lang="en-US" dirty="0" smtClean="0"/>
              <a:t>Sends motor impulses out the brain stem to the skeletal muscles</a:t>
            </a:r>
            <a:endParaRPr lang="en-US" dirty="0"/>
          </a:p>
        </p:txBody>
      </p:sp>
    </p:spTree>
    <p:extLst>
      <p:ext uri="{BB962C8B-B14F-4D97-AF65-F5344CB8AC3E}">
        <p14:creationId xmlns:p14="http://schemas.microsoft.com/office/powerpoint/2010/main" val="42715231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77455"/>
          </a:xfrm>
        </p:spPr>
        <p:txBody>
          <a:bodyPr/>
          <a:lstStyle/>
          <a:p>
            <a:r>
              <a:rPr lang="en-US" dirty="0" smtClean="0"/>
              <a:t>Brain Stem</a:t>
            </a:r>
            <a:endParaRPr lang="en-US" dirty="0"/>
          </a:p>
        </p:txBody>
      </p:sp>
      <p:sp>
        <p:nvSpPr>
          <p:cNvPr id="3" name="Content Placeholder 2"/>
          <p:cNvSpPr>
            <a:spLocks noGrp="1"/>
          </p:cNvSpPr>
          <p:nvPr>
            <p:ph idx="1"/>
          </p:nvPr>
        </p:nvSpPr>
        <p:spPr>
          <a:xfrm>
            <a:off x="457200" y="953655"/>
            <a:ext cx="8229600" cy="4525963"/>
          </a:xfrm>
        </p:spPr>
        <p:txBody>
          <a:bodyPr>
            <a:normAutofit fontScale="92500" lnSpcReduction="20000"/>
          </a:bodyPr>
          <a:lstStyle/>
          <a:p>
            <a:pPr>
              <a:spcBef>
                <a:spcPct val="35000"/>
              </a:spcBef>
            </a:pPr>
            <a:r>
              <a:rPr lang="en-US" dirty="0" smtClean="0"/>
              <a:t>Contains the midbrain, the pons, and the medulla </a:t>
            </a:r>
            <a:r>
              <a:rPr lang="en-US" dirty="0" err="1" smtClean="0"/>
              <a:t>oblangata</a:t>
            </a:r>
            <a:endParaRPr lang="en-US" dirty="0" smtClean="0"/>
          </a:p>
          <a:p>
            <a:pPr lvl="1">
              <a:spcBef>
                <a:spcPct val="35000"/>
              </a:spcBef>
            </a:pPr>
            <a:r>
              <a:rPr lang="en-US" dirty="0" smtClean="0"/>
              <a:t>Midbrain</a:t>
            </a:r>
          </a:p>
          <a:p>
            <a:pPr lvl="2">
              <a:spcBef>
                <a:spcPct val="35000"/>
              </a:spcBef>
            </a:pPr>
            <a:r>
              <a:rPr lang="en-US" dirty="0" smtClean="0"/>
              <a:t>Acts as a relay station for tracts passing between</a:t>
            </a:r>
          </a:p>
          <a:p>
            <a:pPr lvl="3">
              <a:spcBef>
                <a:spcPct val="35000"/>
              </a:spcBef>
            </a:pPr>
            <a:r>
              <a:rPr lang="en-US" dirty="0" smtClean="0"/>
              <a:t>The cerebrum, and</a:t>
            </a:r>
          </a:p>
          <a:p>
            <a:pPr lvl="3">
              <a:spcBef>
                <a:spcPct val="35000"/>
              </a:spcBef>
            </a:pPr>
            <a:r>
              <a:rPr lang="en-US" dirty="0" smtClean="0"/>
              <a:t>The spinal cord or cerebellum</a:t>
            </a:r>
          </a:p>
          <a:p>
            <a:pPr lvl="1">
              <a:spcBef>
                <a:spcPct val="35000"/>
              </a:spcBef>
            </a:pPr>
            <a:r>
              <a:rPr lang="en-US" dirty="0" smtClean="0"/>
              <a:t>Pons</a:t>
            </a:r>
          </a:p>
          <a:p>
            <a:pPr lvl="2">
              <a:spcBef>
                <a:spcPct val="35000"/>
              </a:spcBef>
            </a:pPr>
            <a:r>
              <a:rPr lang="en-US" dirty="0" smtClean="0"/>
              <a:t>Helps regulate breathing and head movements</a:t>
            </a:r>
          </a:p>
          <a:p>
            <a:pPr lvl="1">
              <a:spcBef>
                <a:spcPct val="35000"/>
              </a:spcBef>
            </a:pPr>
            <a:r>
              <a:rPr lang="en-US" dirty="0" smtClean="0"/>
              <a:t>Medulla oblongata</a:t>
            </a:r>
          </a:p>
          <a:p>
            <a:pPr lvl="2">
              <a:spcBef>
                <a:spcPct val="35000"/>
              </a:spcBef>
            </a:pPr>
            <a:r>
              <a:rPr lang="en-US" dirty="0" smtClean="0"/>
              <a:t>Contains reflex centers for vomiting, coughing, sneezing, </a:t>
            </a:r>
            <a:r>
              <a:rPr lang="en-US" dirty="0" err="1" smtClean="0"/>
              <a:t>hiccuping</a:t>
            </a:r>
            <a:r>
              <a:rPr lang="en-US" dirty="0" smtClean="0"/>
              <a:t>, and swallowing</a:t>
            </a:r>
            <a:endParaRPr lang="en-US" dirty="0"/>
          </a:p>
        </p:txBody>
      </p:sp>
    </p:spTree>
    <p:extLst>
      <p:ext uri="{BB962C8B-B14F-4D97-AF65-F5344CB8AC3E}">
        <p14:creationId xmlns:p14="http://schemas.microsoft.com/office/powerpoint/2010/main" val="236450495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Limbic System</a:t>
            </a:r>
            <a:endParaRPr lang="en-US" dirty="0"/>
          </a:p>
        </p:txBody>
      </p:sp>
      <p:sp>
        <p:nvSpPr>
          <p:cNvPr id="3" name="Content Placeholder 2"/>
          <p:cNvSpPr>
            <a:spLocks noGrp="1"/>
          </p:cNvSpPr>
          <p:nvPr>
            <p:ph idx="1"/>
          </p:nvPr>
        </p:nvSpPr>
        <p:spPr/>
        <p:txBody>
          <a:bodyPr/>
          <a:lstStyle/>
          <a:p>
            <a:endParaRPr lang="en-US"/>
          </a:p>
        </p:txBody>
      </p:sp>
      <p:pic>
        <p:nvPicPr>
          <p:cNvPr id="4" name="Picture 3" descr="39_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860" y="1962727"/>
            <a:ext cx="8491940" cy="4163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10197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limbic system is a complex set of structures that lies on both sides of the thalamus, just under the cerebrum.  It includes the hypothalamus, the hippocampus, the amygdala, and several other nearby areas.  It appears to be primarily responsible for our emotional life, and has a lot to do with the formation of memories</a:t>
            </a:r>
          </a:p>
        </p:txBody>
      </p:sp>
    </p:spTree>
    <p:extLst>
      <p:ext uri="{BB962C8B-B14F-4D97-AF65-F5344CB8AC3E}">
        <p14:creationId xmlns:p14="http://schemas.microsoft.com/office/powerpoint/2010/main" val="2000814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2909"/>
          </a:xfrm>
        </p:spPr>
        <p:txBody>
          <a:bodyPr>
            <a:normAutofit/>
          </a:bodyPr>
          <a:lstStyle/>
          <a:p>
            <a:r>
              <a:rPr lang="en-US" sz="3200" dirty="0" smtClean="0"/>
              <a:t>Peripheral Nervous System</a:t>
            </a:r>
            <a:endParaRPr lang="en-US" sz="3200" dirty="0"/>
          </a:p>
        </p:txBody>
      </p:sp>
      <p:sp>
        <p:nvSpPr>
          <p:cNvPr id="3" name="Content Placeholder 2"/>
          <p:cNvSpPr>
            <a:spLocks noGrp="1"/>
          </p:cNvSpPr>
          <p:nvPr>
            <p:ph idx="1"/>
          </p:nvPr>
        </p:nvSpPr>
        <p:spPr>
          <a:xfrm>
            <a:off x="457200" y="992910"/>
            <a:ext cx="8229600" cy="5133254"/>
          </a:xfrm>
        </p:spPr>
        <p:txBody>
          <a:bodyPr>
            <a:noAutofit/>
          </a:bodyPr>
          <a:lstStyle/>
          <a:p>
            <a:pPr>
              <a:spcBef>
                <a:spcPct val="60000"/>
              </a:spcBef>
            </a:pPr>
            <a:r>
              <a:rPr lang="en-US" sz="2000" dirty="0" smtClean="0"/>
              <a:t>Somatic system</a:t>
            </a:r>
          </a:p>
          <a:p>
            <a:pPr lvl="1">
              <a:lnSpc>
                <a:spcPct val="75000"/>
              </a:lnSpc>
              <a:spcBef>
                <a:spcPct val="75000"/>
              </a:spcBef>
            </a:pPr>
            <a:r>
              <a:rPr lang="en-US" sz="2000" dirty="0" smtClean="0"/>
              <a:t>Contains cranial nerves and spinal nerves</a:t>
            </a:r>
          </a:p>
          <a:p>
            <a:pPr lvl="2">
              <a:lnSpc>
                <a:spcPct val="75000"/>
              </a:lnSpc>
              <a:spcBef>
                <a:spcPct val="75000"/>
              </a:spcBef>
            </a:pPr>
            <a:r>
              <a:rPr lang="en-US" sz="2000" dirty="0" smtClean="0"/>
              <a:t>Gather info from sensors and conduct decisions to effectors</a:t>
            </a:r>
          </a:p>
          <a:p>
            <a:pPr lvl="2">
              <a:spcBef>
                <a:spcPct val="60000"/>
              </a:spcBef>
            </a:pPr>
            <a:r>
              <a:rPr lang="en-US" sz="2000" dirty="0" smtClean="0"/>
              <a:t>Controls the skeletal muscles</a:t>
            </a:r>
          </a:p>
          <a:p>
            <a:pPr lvl="1">
              <a:spcBef>
                <a:spcPct val="60000"/>
              </a:spcBef>
            </a:pPr>
            <a:r>
              <a:rPr lang="en-US" sz="2000" dirty="0" smtClean="0"/>
              <a:t>Conscious of its activity</a:t>
            </a:r>
          </a:p>
          <a:p>
            <a:pPr>
              <a:spcBef>
                <a:spcPct val="60000"/>
              </a:spcBef>
            </a:pPr>
            <a:r>
              <a:rPr lang="en-US" sz="2000" dirty="0" smtClean="0"/>
              <a:t>Autonomic system</a:t>
            </a:r>
          </a:p>
          <a:p>
            <a:pPr lvl="1">
              <a:spcBef>
                <a:spcPct val="60000"/>
              </a:spcBef>
            </a:pPr>
            <a:r>
              <a:rPr lang="en-US" sz="2000" dirty="0" smtClean="0"/>
              <a:t>Controls the smooth muscles, cardiac muscles, and glands</a:t>
            </a:r>
          </a:p>
          <a:p>
            <a:pPr lvl="1">
              <a:spcBef>
                <a:spcPct val="60000"/>
              </a:spcBef>
            </a:pPr>
            <a:r>
              <a:rPr lang="en-US" sz="2000" dirty="0" smtClean="0"/>
              <a:t>Usually unaware of its actions</a:t>
            </a:r>
          </a:p>
          <a:p>
            <a:pPr lvl="1">
              <a:spcBef>
                <a:spcPct val="60000"/>
              </a:spcBef>
            </a:pPr>
            <a:r>
              <a:rPr lang="en-US" sz="2000" dirty="0" smtClean="0"/>
              <a:t>Divided into two divisions</a:t>
            </a:r>
          </a:p>
          <a:p>
            <a:pPr lvl="2">
              <a:spcBef>
                <a:spcPct val="60000"/>
              </a:spcBef>
            </a:pPr>
            <a:r>
              <a:rPr lang="en-US" sz="2000" dirty="0" smtClean="0"/>
              <a:t>Sympathetic division</a:t>
            </a:r>
          </a:p>
          <a:p>
            <a:pPr lvl="2">
              <a:spcBef>
                <a:spcPct val="60000"/>
              </a:spcBef>
            </a:pPr>
            <a:r>
              <a:rPr lang="en-US" sz="2000" dirty="0" smtClean="0"/>
              <a:t>Parasympathetic division</a:t>
            </a:r>
            <a:endParaRPr lang="en-US" sz="2000" dirty="0"/>
          </a:p>
        </p:txBody>
      </p:sp>
    </p:spTree>
    <p:extLst>
      <p:ext uri="{BB962C8B-B14F-4D97-AF65-F5344CB8AC3E}">
        <p14:creationId xmlns:p14="http://schemas.microsoft.com/office/powerpoint/2010/main" val="392871029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Vertebrate Nervous Organization</a:t>
            </a:r>
            <a:endParaRPr lang="en-US" dirty="0"/>
          </a:p>
        </p:txBody>
      </p:sp>
      <p:sp>
        <p:nvSpPr>
          <p:cNvPr id="3" name="Content Placeholder 2"/>
          <p:cNvSpPr>
            <a:spLocks noGrp="1"/>
          </p:cNvSpPr>
          <p:nvPr>
            <p:ph idx="1"/>
          </p:nvPr>
        </p:nvSpPr>
        <p:spPr/>
        <p:txBody>
          <a:bodyPr/>
          <a:lstStyle/>
          <a:p>
            <a:pPr>
              <a:lnSpc>
                <a:spcPct val="75000"/>
              </a:lnSpc>
            </a:pPr>
            <a:r>
              <a:rPr lang="en-US" dirty="0" smtClean="0"/>
              <a:t>Central nervous system</a:t>
            </a:r>
          </a:p>
          <a:p>
            <a:pPr lvl="1">
              <a:lnSpc>
                <a:spcPct val="75000"/>
              </a:lnSpc>
            </a:pPr>
            <a:r>
              <a:rPr lang="en-US" dirty="0" smtClean="0"/>
              <a:t>Develops from an embryonic dorsal tubular nerve cord</a:t>
            </a:r>
          </a:p>
          <a:p>
            <a:pPr lvl="1">
              <a:lnSpc>
                <a:spcPct val="75000"/>
              </a:lnSpc>
            </a:pPr>
            <a:r>
              <a:rPr lang="en-US" dirty="0" smtClean="0"/>
              <a:t>Cephalization and bilateral symmetry result in several paired sensory receptors</a:t>
            </a:r>
          </a:p>
          <a:p>
            <a:pPr>
              <a:lnSpc>
                <a:spcPct val="75000"/>
              </a:lnSpc>
            </a:pPr>
            <a:r>
              <a:rPr lang="en-US" dirty="0" smtClean="0"/>
              <a:t>Vertebrate brain is organized into three areas</a:t>
            </a:r>
          </a:p>
          <a:p>
            <a:pPr lvl="1">
              <a:lnSpc>
                <a:spcPct val="75000"/>
              </a:lnSpc>
            </a:pPr>
            <a:r>
              <a:rPr lang="en-US" dirty="0" smtClean="0"/>
              <a:t>Hindbrain</a:t>
            </a:r>
          </a:p>
          <a:p>
            <a:pPr lvl="1">
              <a:lnSpc>
                <a:spcPct val="75000"/>
              </a:lnSpc>
            </a:pPr>
            <a:r>
              <a:rPr lang="en-US" dirty="0" smtClean="0"/>
              <a:t>Midbrain</a:t>
            </a:r>
          </a:p>
          <a:p>
            <a:pPr lvl="1">
              <a:lnSpc>
                <a:spcPct val="75000"/>
              </a:lnSpc>
            </a:pPr>
            <a:r>
              <a:rPr lang="en-US" dirty="0" smtClean="0"/>
              <a:t>Forebrain</a:t>
            </a:r>
          </a:p>
          <a:p>
            <a:endParaRPr lang="en-US" dirty="0"/>
          </a:p>
        </p:txBody>
      </p:sp>
    </p:spTree>
    <p:extLst>
      <p:ext uri="{BB962C8B-B14F-4D97-AF65-F5344CB8AC3E}">
        <p14:creationId xmlns:p14="http://schemas.microsoft.com/office/powerpoint/2010/main" val="265597779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77455"/>
          </a:xfrm>
        </p:spPr>
        <p:txBody>
          <a:bodyPr>
            <a:normAutofit/>
          </a:bodyPr>
          <a:lstStyle/>
          <a:p>
            <a:r>
              <a:rPr lang="en-US" sz="3600" dirty="0" smtClean="0"/>
              <a:t>Cranial and Spinal Nerves</a:t>
            </a:r>
            <a:endParaRPr lang="en-US" sz="3600" dirty="0"/>
          </a:p>
        </p:txBody>
      </p:sp>
      <p:sp>
        <p:nvSpPr>
          <p:cNvPr id="3" name="Content Placeholder 2"/>
          <p:cNvSpPr>
            <a:spLocks noGrp="1"/>
          </p:cNvSpPr>
          <p:nvPr>
            <p:ph idx="1"/>
          </p:nvPr>
        </p:nvSpPr>
        <p:spPr/>
        <p:txBody>
          <a:bodyPr/>
          <a:lstStyle/>
          <a:p>
            <a:endParaRPr lang="en-US"/>
          </a:p>
        </p:txBody>
      </p:sp>
      <p:pic>
        <p:nvPicPr>
          <p:cNvPr id="4" name="Picture 3" descr="39_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0920"/>
            <a:ext cx="9144000" cy="597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06475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4364"/>
          </a:xfrm>
        </p:spPr>
        <p:txBody>
          <a:bodyPr>
            <a:normAutofit fontScale="90000"/>
          </a:bodyPr>
          <a:lstStyle/>
          <a:p>
            <a:r>
              <a:rPr lang="en-US" sz="3600" dirty="0" smtClean="0"/>
              <a:t>A Reflex Arc Showing the</a:t>
            </a:r>
            <a:br>
              <a:rPr lang="en-US" sz="3600" dirty="0" smtClean="0"/>
            </a:br>
            <a:r>
              <a:rPr lang="en-US" sz="3600" dirty="0" smtClean="0"/>
              <a:t>Path of a Spinal Reflex</a:t>
            </a:r>
            <a:endParaRPr lang="en-US" sz="3600" dirty="0"/>
          </a:p>
        </p:txBody>
      </p:sp>
      <p:sp>
        <p:nvSpPr>
          <p:cNvPr id="3" name="Content Placeholder 2"/>
          <p:cNvSpPr>
            <a:spLocks noGrp="1"/>
          </p:cNvSpPr>
          <p:nvPr>
            <p:ph idx="1"/>
          </p:nvPr>
        </p:nvSpPr>
        <p:spPr/>
        <p:txBody>
          <a:bodyPr/>
          <a:lstStyle/>
          <a:p>
            <a:endParaRPr lang="en-US"/>
          </a:p>
        </p:txBody>
      </p:sp>
      <p:pic>
        <p:nvPicPr>
          <p:cNvPr id="4" name="Picture 3" descr="39_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312" y="1036782"/>
            <a:ext cx="8345488" cy="561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01794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727"/>
            <a:ext cx="8229600" cy="1108363"/>
          </a:xfrm>
        </p:spPr>
        <p:txBody>
          <a:bodyPr>
            <a:normAutofit fontScale="90000"/>
          </a:bodyPr>
          <a:lstStyle/>
          <a:p>
            <a:r>
              <a:rPr lang="en-US" sz="3600" dirty="0" smtClean="0"/>
              <a:t>Autonomic System</a:t>
            </a:r>
            <a:br>
              <a:rPr lang="en-US" sz="3600" dirty="0" smtClean="0"/>
            </a:br>
            <a:r>
              <a:rPr lang="en-US" sz="3600" dirty="0" smtClean="0"/>
              <a:t>Structure and Function</a:t>
            </a:r>
            <a:endParaRPr lang="en-US" sz="3600" dirty="0"/>
          </a:p>
        </p:txBody>
      </p:sp>
      <p:sp>
        <p:nvSpPr>
          <p:cNvPr id="3" name="Content Placeholder 2"/>
          <p:cNvSpPr>
            <a:spLocks noGrp="1"/>
          </p:cNvSpPr>
          <p:nvPr>
            <p:ph idx="1"/>
          </p:nvPr>
        </p:nvSpPr>
        <p:spPr/>
        <p:txBody>
          <a:bodyPr/>
          <a:lstStyle/>
          <a:p>
            <a:endParaRPr lang="en-US"/>
          </a:p>
        </p:txBody>
      </p:sp>
      <p:pic>
        <p:nvPicPr>
          <p:cNvPr id="4" name="Picture 3" descr="39_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4808" y="923636"/>
            <a:ext cx="4795838" cy="5995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58237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Nervous system has three specific functions</a:t>
            </a:r>
          </a:p>
          <a:p>
            <a:pPr lvl="1"/>
            <a:r>
              <a:rPr lang="en-US" dirty="0" smtClean="0"/>
              <a:t>Receiving sensory input</a:t>
            </a:r>
          </a:p>
          <a:p>
            <a:pPr lvl="1"/>
            <a:r>
              <a:rPr lang="en-US" dirty="0" smtClean="0"/>
              <a:t>Performing integration</a:t>
            </a:r>
          </a:p>
          <a:p>
            <a:pPr lvl="1"/>
            <a:r>
              <a:rPr lang="en-US" dirty="0" smtClean="0"/>
              <a:t>Generating motor output</a:t>
            </a:r>
          </a:p>
          <a:p>
            <a:endParaRPr lang="en-US" dirty="0"/>
          </a:p>
        </p:txBody>
      </p:sp>
    </p:spTree>
    <p:extLst>
      <p:ext uri="{BB962C8B-B14F-4D97-AF65-F5344CB8AC3E}">
        <p14:creationId xmlns:p14="http://schemas.microsoft.com/office/powerpoint/2010/main" val="242961202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Organization of the</a:t>
            </a:r>
            <a:br>
              <a:rPr lang="en-US" dirty="0" smtClean="0"/>
            </a:br>
            <a:r>
              <a:rPr lang="en-US" dirty="0" smtClean="0"/>
              <a:t>Human Nervous System</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smtClean="0"/>
          </a:p>
        </p:txBody>
      </p:sp>
      <p:pic>
        <p:nvPicPr>
          <p:cNvPr id="4" name="Picture 4" descr="39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636" y="1665288"/>
            <a:ext cx="6011128" cy="5192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4192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Nervous System</a:t>
            </a:r>
            <a:endParaRPr lang="en-US" dirty="0"/>
          </a:p>
        </p:txBody>
      </p:sp>
      <p:sp>
        <p:nvSpPr>
          <p:cNvPr id="3" name="Content Placeholder 2"/>
          <p:cNvSpPr>
            <a:spLocks noGrp="1"/>
          </p:cNvSpPr>
          <p:nvPr>
            <p:ph idx="1"/>
          </p:nvPr>
        </p:nvSpPr>
        <p:spPr/>
        <p:txBody>
          <a:bodyPr>
            <a:normAutofit fontScale="85000" lnSpcReduction="10000"/>
          </a:bodyPr>
          <a:lstStyle/>
          <a:p>
            <a:pPr>
              <a:spcBef>
                <a:spcPct val="75000"/>
              </a:spcBef>
            </a:pPr>
            <a:r>
              <a:rPr lang="en-US" dirty="0" smtClean="0"/>
              <a:t>Central nervous system (CNS) </a:t>
            </a:r>
          </a:p>
          <a:p>
            <a:pPr lvl="1">
              <a:spcBef>
                <a:spcPct val="75000"/>
              </a:spcBef>
            </a:pPr>
            <a:r>
              <a:rPr lang="en-US" dirty="0" smtClean="0"/>
              <a:t>Includes the brain and spinal cord</a:t>
            </a:r>
          </a:p>
          <a:p>
            <a:pPr lvl="1">
              <a:spcBef>
                <a:spcPct val="75000"/>
              </a:spcBef>
            </a:pPr>
            <a:r>
              <a:rPr lang="en-US" dirty="0" smtClean="0"/>
              <a:t>Lies in the midline of the body</a:t>
            </a:r>
          </a:p>
          <a:p>
            <a:pPr>
              <a:spcBef>
                <a:spcPct val="75000"/>
              </a:spcBef>
            </a:pPr>
            <a:r>
              <a:rPr lang="en-US" dirty="0" smtClean="0"/>
              <a:t>The peripheral nervous system (PNS)</a:t>
            </a:r>
          </a:p>
          <a:p>
            <a:pPr lvl="1">
              <a:spcBef>
                <a:spcPct val="75000"/>
              </a:spcBef>
            </a:pPr>
            <a:r>
              <a:rPr lang="en-US" dirty="0" smtClean="0"/>
              <a:t>Contains cranial nerves and spinal nerves that </a:t>
            </a:r>
          </a:p>
          <a:p>
            <a:pPr lvl="1">
              <a:spcBef>
                <a:spcPct val="75000"/>
              </a:spcBef>
            </a:pPr>
            <a:r>
              <a:rPr lang="en-US" dirty="0" smtClean="0"/>
              <a:t>Gather info from sensors and conduct decisions to effectors</a:t>
            </a:r>
          </a:p>
          <a:p>
            <a:pPr lvl="1">
              <a:spcBef>
                <a:spcPct val="75000"/>
              </a:spcBef>
            </a:pPr>
            <a:r>
              <a:rPr lang="en-US" dirty="0" smtClean="0"/>
              <a:t>Lies outside the CNS</a:t>
            </a:r>
          </a:p>
          <a:p>
            <a:endParaRPr lang="en-US" dirty="0"/>
          </a:p>
        </p:txBody>
      </p:sp>
    </p:spTree>
    <p:extLst>
      <p:ext uri="{BB962C8B-B14F-4D97-AF65-F5344CB8AC3E}">
        <p14:creationId xmlns:p14="http://schemas.microsoft.com/office/powerpoint/2010/main" val="16839038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Nervous Tissue</a:t>
            </a:r>
            <a:endParaRPr lang="en-US" dirty="0"/>
          </a:p>
        </p:txBody>
      </p:sp>
      <p:sp>
        <p:nvSpPr>
          <p:cNvPr id="3" name="Content Placeholder 2"/>
          <p:cNvSpPr>
            <a:spLocks noGrp="1"/>
          </p:cNvSpPr>
          <p:nvPr>
            <p:ph idx="1"/>
          </p:nvPr>
        </p:nvSpPr>
        <p:spPr/>
        <p:txBody>
          <a:bodyPr>
            <a:normAutofit fontScale="92500" lnSpcReduction="20000"/>
          </a:bodyPr>
          <a:lstStyle/>
          <a:p>
            <a:pPr>
              <a:spcBef>
                <a:spcPct val="130000"/>
              </a:spcBef>
            </a:pPr>
            <a:r>
              <a:rPr lang="en-US" dirty="0" smtClean="0"/>
              <a:t>Neurons</a:t>
            </a:r>
          </a:p>
          <a:p>
            <a:pPr lvl="1">
              <a:spcBef>
                <a:spcPct val="130000"/>
              </a:spcBef>
            </a:pPr>
            <a:r>
              <a:rPr lang="en-US" dirty="0" smtClean="0"/>
              <a:t>Cell body contains nucleus</a:t>
            </a:r>
          </a:p>
          <a:p>
            <a:pPr lvl="1">
              <a:spcBef>
                <a:spcPct val="130000"/>
              </a:spcBef>
            </a:pPr>
            <a:r>
              <a:rPr lang="en-US" dirty="0" smtClean="0"/>
              <a:t>Dendrites receive signals from sensory receptors</a:t>
            </a:r>
          </a:p>
          <a:p>
            <a:pPr lvl="1">
              <a:spcBef>
                <a:spcPct val="130000"/>
              </a:spcBef>
            </a:pPr>
            <a:r>
              <a:rPr lang="en-US" dirty="0" smtClean="0"/>
              <a:t>Axon conducts nerve impulses</a:t>
            </a:r>
          </a:p>
          <a:p>
            <a:pPr lvl="2">
              <a:spcBef>
                <a:spcPct val="130000"/>
              </a:spcBef>
            </a:pPr>
            <a:r>
              <a:rPr lang="en-US" dirty="0" smtClean="0"/>
              <a:t>Covered by myelin sheath</a:t>
            </a:r>
          </a:p>
          <a:p>
            <a:pPr lvl="2">
              <a:spcBef>
                <a:spcPct val="130000"/>
              </a:spcBef>
            </a:pPr>
            <a:r>
              <a:rPr lang="en-US" dirty="0" smtClean="0"/>
              <a:t>Any long axon is also called a nerve fiber</a:t>
            </a:r>
          </a:p>
          <a:p>
            <a:endParaRPr lang="en-US" dirty="0"/>
          </a:p>
        </p:txBody>
      </p:sp>
    </p:spTree>
    <p:extLst>
      <p:ext uri="{BB962C8B-B14F-4D97-AF65-F5344CB8AC3E}">
        <p14:creationId xmlns:p14="http://schemas.microsoft.com/office/powerpoint/2010/main" val="404780727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Neurons</a:t>
            </a:r>
            <a:endParaRPr lang="en-US" dirty="0"/>
          </a:p>
        </p:txBody>
      </p:sp>
      <p:sp>
        <p:nvSpPr>
          <p:cNvPr id="3" name="Content Placeholder 2"/>
          <p:cNvSpPr>
            <a:spLocks noGrp="1"/>
          </p:cNvSpPr>
          <p:nvPr>
            <p:ph idx="1"/>
          </p:nvPr>
        </p:nvSpPr>
        <p:spPr/>
        <p:txBody>
          <a:bodyPr>
            <a:normAutofit fontScale="92500" lnSpcReduction="20000"/>
          </a:bodyPr>
          <a:lstStyle/>
          <a:p>
            <a:pPr>
              <a:spcBef>
                <a:spcPct val="45000"/>
              </a:spcBef>
            </a:pPr>
            <a:r>
              <a:rPr lang="en-US" dirty="0" smtClean="0"/>
              <a:t>Motor Neurons</a:t>
            </a:r>
          </a:p>
          <a:p>
            <a:pPr lvl="1">
              <a:spcBef>
                <a:spcPct val="45000"/>
              </a:spcBef>
            </a:pPr>
            <a:r>
              <a:rPr lang="en-US" dirty="0" smtClean="0"/>
              <a:t>Accept nerve impulses from the CNS</a:t>
            </a:r>
          </a:p>
          <a:p>
            <a:pPr lvl="1">
              <a:spcBef>
                <a:spcPct val="45000"/>
              </a:spcBef>
            </a:pPr>
            <a:r>
              <a:rPr lang="en-US" dirty="0" smtClean="0"/>
              <a:t>Transmit them to muscles or glands</a:t>
            </a:r>
          </a:p>
          <a:p>
            <a:pPr>
              <a:spcBef>
                <a:spcPct val="45000"/>
              </a:spcBef>
            </a:pPr>
            <a:r>
              <a:rPr lang="en-US" dirty="0" smtClean="0"/>
              <a:t>Sensory Neurons </a:t>
            </a:r>
          </a:p>
          <a:p>
            <a:pPr lvl="1">
              <a:spcBef>
                <a:spcPct val="45000"/>
              </a:spcBef>
            </a:pPr>
            <a:r>
              <a:rPr lang="en-US" dirty="0" smtClean="0"/>
              <a:t>Accept impulses from sensory receptors</a:t>
            </a:r>
          </a:p>
          <a:p>
            <a:pPr lvl="1">
              <a:spcBef>
                <a:spcPct val="45000"/>
              </a:spcBef>
            </a:pPr>
            <a:r>
              <a:rPr lang="en-US" dirty="0" smtClean="0"/>
              <a:t>Transmit them to the CNS</a:t>
            </a:r>
          </a:p>
          <a:p>
            <a:pPr>
              <a:spcBef>
                <a:spcPct val="45000"/>
              </a:spcBef>
            </a:pPr>
            <a:r>
              <a:rPr lang="en-US" dirty="0" smtClean="0"/>
              <a:t>Interneurons</a:t>
            </a:r>
          </a:p>
          <a:p>
            <a:pPr lvl="1">
              <a:spcBef>
                <a:spcPct val="45000"/>
              </a:spcBef>
            </a:pPr>
            <a:r>
              <a:rPr lang="en-US" dirty="0" smtClean="0"/>
              <a:t>Convey nerve impulses between various parts of the CNS</a:t>
            </a:r>
          </a:p>
          <a:p>
            <a:endParaRPr lang="en-US" dirty="0"/>
          </a:p>
        </p:txBody>
      </p:sp>
    </p:spTree>
    <p:extLst>
      <p:ext uri="{BB962C8B-B14F-4D97-AF65-F5344CB8AC3E}">
        <p14:creationId xmlns:p14="http://schemas.microsoft.com/office/powerpoint/2010/main" val="240345263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Neuron Anatomy</a:t>
            </a:r>
            <a:endParaRPr lang="en-US" dirty="0"/>
          </a:p>
        </p:txBody>
      </p:sp>
      <p:sp>
        <p:nvSpPr>
          <p:cNvPr id="7" name="Content Placeholder 6"/>
          <p:cNvSpPr>
            <a:spLocks noGrp="1"/>
          </p:cNvSpPr>
          <p:nvPr>
            <p:ph idx="1"/>
          </p:nvPr>
        </p:nvSpPr>
        <p:spPr/>
        <p:txBody>
          <a:bodyPr/>
          <a:lstStyle/>
          <a:p>
            <a:endParaRPr lang="en-US" dirty="0"/>
          </a:p>
        </p:txBody>
      </p:sp>
      <p:pic>
        <p:nvPicPr>
          <p:cNvPr id="8" name="Picture 7" descr="39_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9189" y="1235074"/>
            <a:ext cx="3421538" cy="5345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65459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25">
      <a:dk1>
        <a:sysClr val="windowText" lastClr="000000"/>
      </a:dk1>
      <a:lt1>
        <a:srgbClr val="CDFFCD"/>
      </a:lt1>
      <a:dk2>
        <a:srgbClr val="FAD9F0"/>
      </a:dk2>
      <a:lt2>
        <a:srgbClr val="B6EEBE"/>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167</TotalTime>
  <Words>890</Words>
  <Application>Microsoft Macintosh PowerPoint</Application>
  <PresentationFormat>On-screen Show (4:3)</PresentationFormat>
  <Paragraphs>150</Paragraphs>
  <Slides>32</Slides>
  <Notes>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Neurons &amp; Nervous Systems </vt:lpstr>
      <vt:lpstr>PowerPoint Presentation</vt:lpstr>
      <vt:lpstr>Vertebrate Nervous Organization</vt:lpstr>
      <vt:lpstr>PowerPoint Presentation</vt:lpstr>
      <vt:lpstr>Organization of the Human Nervous System</vt:lpstr>
      <vt:lpstr>Human Nervous System</vt:lpstr>
      <vt:lpstr>Nervous Tissue</vt:lpstr>
      <vt:lpstr>Types of Neurons</vt:lpstr>
      <vt:lpstr>Neuron Anatomy</vt:lpstr>
      <vt:lpstr>Resting Potential</vt:lpstr>
      <vt:lpstr>Action Potential</vt:lpstr>
      <vt:lpstr>Propagation of Action Potentials</vt:lpstr>
      <vt:lpstr>Transmission Across a Synapse</vt:lpstr>
      <vt:lpstr>Synapse Structure and Function</vt:lpstr>
      <vt:lpstr>Synaptic Integration</vt:lpstr>
      <vt:lpstr>Synapse Integration</vt:lpstr>
      <vt:lpstr>CNS: Brain and Spinal Cord</vt:lpstr>
      <vt:lpstr>Spinal Cord</vt:lpstr>
      <vt:lpstr>The Brain</vt:lpstr>
      <vt:lpstr>The Human Brain</vt:lpstr>
      <vt:lpstr>Cerebral Cortex</vt:lpstr>
      <vt:lpstr>The Lobes of a Cerebral Hemisphere</vt:lpstr>
      <vt:lpstr>Cerebrum</vt:lpstr>
      <vt:lpstr>Diencephalon</vt:lpstr>
      <vt:lpstr>Cerebellum</vt:lpstr>
      <vt:lpstr>Brain Stem</vt:lpstr>
      <vt:lpstr>The Limbic System</vt:lpstr>
      <vt:lpstr>PowerPoint Presentation</vt:lpstr>
      <vt:lpstr>Peripheral Nervous System</vt:lpstr>
      <vt:lpstr>Cranial and Spinal Nerves</vt:lpstr>
      <vt:lpstr>A Reflex Arc Showing the Path of a Spinal Reflex</vt:lpstr>
      <vt:lpstr>Autonomic System Structure and Function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Neurons &amp; Nervous Systems </dc:title>
  <dc:creator>Elaine</dc:creator>
  <cp:lastModifiedBy>Elaine</cp:lastModifiedBy>
  <cp:revision>9</cp:revision>
  <dcterms:created xsi:type="dcterms:W3CDTF">2013-04-09T16:22:23Z</dcterms:created>
  <dcterms:modified xsi:type="dcterms:W3CDTF">2014-04-22T14:13:48Z</dcterms:modified>
</cp:coreProperties>
</file>